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72" r:id="rId6"/>
    <p:sldId id="273" r:id="rId7"/>
    <p:sldId id="274" r:id="rId8"/>
    <p:sldId id="275" r:id="rId9"/>
    <p:sldId id="276" r:id="rId10"/>
    <p:sldId id="277" r:id="rId11"/>
    <p:sldId id="278" r:id="rId12"/>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CDB59-9734-47CC-BE9D-774320E60394}" v="1" dt="2025-06-29T05:23:03.8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39" autoAdjust="0"/>
  </p:normalViewPr>
  <p:slideViewPr>
    <p:cSldViewPr>
      <p:cViewPr varScale="1">
        <p:scale>
          <a:sx n="33" d="100"/>
          <a:sy n="33" d="100"/>
        </p:scale>
        <p:origin x="1948" y="256"/>
      </p:cViewPr>
      <p:guideLst>
        <p:guide pos="3839"/>
        <p:guide orient="horz" pos="2160"/>
      </p:guideLst>
    </p:cSldViewPr>
  </p:slideViewPr>
  <p:notesTextViewPr>
    <p:cViewPr>
      <p:scale>
        <a:sx n="1" d="1"/>
        <a:sy n="1" d="1"/>
      </p:scale>
      <p:origin x="0" y="-296"/>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4C6CF3F5-3729-9F45-8A34-163FC66EDF8D}"/>
    <pc:docChg chg="custSel addSld delSld modSld">
      <pc:chgData name="Andy Acreman" userId="05415c4dcfc197a9" providerId="LiveId" clId="{4C6CF3F5-3729-9F45-8A34-163FC66EDF8D}" dt="2025-07-12T19:24:38.097" v="497" actId="20577"/>
      <pc:docMkLst>
        <pc:docMk/>
      </pc:docMkLst>
      <pc:sldChg chg="modNotesTx">
        <pc:chgData name="Andy Acreman" userId="05415c4dcfc197a9" providerId="LiveId" clId="{4C6CF3F5-3729-9F45-8A34-163FC66EDF8D}" dt="2025-07-12T19:14:09.229" v="283" actId="25668"/>
        <pc:sldMkLst>
          <pc:docMk/>
          <pc:sldMk cId="988380059" sldId="274"/>
        </pc:sldMkLst>
      </pc:sldChg>
      <pc:sldChg chg="new del">
        <pc:chgData name="Andy Acreman" userId="05415c4dcfc197a9" providerId="LiveId" clId="{4C6CF3F5-3729-9F45-8A34-163FC66EDF8D}" dt="2025-06-26T17:08:14.503" v="2" actId="21"/>
        <pc:sldMkLst>
          <pc:docMk/>
          <pc:sldMk cId="2948334473" sldId="274"/>
        </pc:sldMkLst>
      </pc:sldChg>
      <pc:sldChg chg="add del">
        <pc:chgData name="Andy Acreman" userId="05415c4dcfc197a9" providerId="LiveId" clId="{4C6CF3F5-3729-9F45-8A34-163FC66EDF8D}" dt="2025-06-26T17:08:14.503" v="2" actId="21"/>
        <pc:sldMkLst>
          <pc:docMk/>
          <pc:sldMk cId="1903514515" sldId="275"/>
        </pc:sldMkLst>
      </pc:sldChg>
      <pc:sldChg chg="add del">
        <pc:chgData name="Andy Acreman" userId="05415c4dcfc197a9" providerId="LiveId" clId="{4C6CF3F5-3729-9F45-8A34-163FC66EDF8D}" dt="2025-06-26T17:08:54.749" v="5" actId="2696"/>
        <pc:sldMkLst>
          <pc:docMk/>
          <pc:sldMk cId="1807519715" sldId="276"/>
        </pc:sldMkLst>
      </pc:sldChg>
      <pc:sldChg chg="add del">
        <pc:chgData name="Andy Acreman" userId="05415c4dcfc197a9" providerId="LiveId" clId="{4C6CF3F5-3729-9F45-8A34-163FC66EDF8D}" dt="2025-06-26T17:08:50.599" v="4" actId="2696"/>
        <pc:sldMkLst>
          <pc:docMk/>
          <pc:sldMk cId="1387232957" sldId="277"/>
        </pc:sldMkLst>
      </pc:sldChg>
      <pc:sldChg chg="modNotesTx">
        <pc:chgData name="Andy Acreman" userId="05415c4dcfc197a9" providerId="LiveId" clId="{4C6CF3F5-3729-9F45-8A34-163FC66EDF8D}" dt="2025-07-12T19:24:16.009" v="496" actId="20577"/>
        <pc:sldMkLst>
          <pc:docMk/>
          <pc:sldMk cId="1677717247" sldId="277"/>
        </pc:sldMkLst>
      </pc:sldChg>
      <pc:sldChg chg="add del">
        <pc:chgData name="Andy Acreman" userId="05415c4dcfc197a9" providerId="LiveId" clId="{4C6CF3F5-3729-9F45-8A34-163FC66EDF8D}" dt="2025-06-26T17:08:50.599" v="4" actId="2696"/>
        <pc:sldMkLst>
          <pc:docMk/>
          <pc:sldMk cId="706528610" sldId="278"/>
        </pc:sldMkLst>
      </pc:sldChg>
      <pc:sldChg chg="modNotesTx">
        <pc:chgData name="Andy Acreman" userId="05415c4dcfc197a9" providerId="LiveId" clId="{4C6CF3F5-3729-9F45-8A34-163FC66EDF8D}" dt="2025-07-12T19:24:38.097" v="497" actId="20577"/>
        <pc:sldMkLst>
          <pc:docMk/>
          <pc:sldMk cId="2254159177" sldId="278"/>
        </pc:sldMkLst>
      </pc:sldChg>
    </pc:docChg>
  </pc:docChgLst>
  <pc:docChgLst>
    <pc:chgData name="Andy Acreman" userId="05415c4dcfc197a9" providerId="LiveId" clId="{A55CDB59-9734-47CC-BE9D-774320E60394}"/>
    <pc:docChg chg="undo redo custSel addSld modSld sldOrd modNotesMaster modHandout">
      <pc:chgData name="Andy Acreman" userId="05415c4dcfc197a9" providerId="LiveId" clId="{A55CDB59-9734-47CC-BE9D-774320E60394}" dt="2025-06-29T05:23:04.341" v="5027" actId="27636"/>
      <pc:docMkLst>
        <pc:docMk/>
      </pc:docMkLst>
      <pc:sldChg chg="modSp mod">
        <pc:chgData name="Andy Acreman" userId="05415c4dcfc197a9" providerId="LiveId" clId="{A55CDB59-9734-47CC-BE9D-774320E60394}" dt="2025-06-23T20:02:12.013" v="812" actId="207"/>
        <pc:sldMkLst>
          <pc:docMk/>
          <pc:sldMk cId="3198176989" sldId="257"/>
        </pc:sldMkLst>
        <pc:spChg chg="mod">
          <ac:chgData name="Andy Acreman" userId="05415c4dcfc197a9" providerId="LiveId" clId="{A55CDB59-9734-47CC-BE9D-774320E60394}" dt="2025-06-23T20:02:12.013" v="812" actId="207"/>
          <ac:spMkLst>
            <pc:docMk/>
            <pc:sldMk cId="3198176989" sldId="257"/>
            <ac:spMk id="2" creationId="{00000000-0000-0000-0000-000000000000}"/>
          </ac:spMkLst>
        </pc:spChg>
      </pc:sldChg>
      <pc:sldChg chg="modSp mod modAnim modNotesTx">
        <pc:chgData name="Andy Acreman" userId="05415c4dcfc197a9" providerId="LiveId" clId="{A55CDB59-9734-47CC-BE9D-774320E60394}" dt="2025-06-27T14:33:21.579" v="1221" actId="20577"/>
        <pc:sldMkLst>
          <pc:docMk/>
          <pc:sldMk cId="1270821595" sldId="272"/>
        </pc:sldMkLst>
        <pc:spChg chg="mod">
          <ac:chgData name="Andy Acreman" userId="05415c4dcfc197a9" providerId="LiveId" clId="{A55CDB59-9734-47CC-BE9D-774320E60394}" dt="2025-06-23T20:02:04.899" v="811" actId="207"/>
          <ac:spMkLst>
            <pc:docMk/>
            <pc:sldMk cId="1270821595" sldId="272"/>
            <ac:spMk id="13" creationId="{00000000-0000-0000-0000-000000000000}"/>
          </ac:spMkLst>
        </pc:spChg>
        <pc:spChg chg="mod">
          <ac:chgData name="Andy Acreman" userId="05415c4dcfc197a9" providerId="LiveId" clId="{A55CDB59-9734-47CC-BE9D-774320E60394}" dt="2025-06-27T14:33:21.579" v="1221" actId="20577"/>
          <ac:spMkLst>
            <pc:docMk/>
            <pc:sldMk cId="1270821595" sldId="272"/>
            <ac:spMk id="14" creationId="{00000000-0000-0000-0000-000000000000}"/>
          </ac:spMkLst>
        </pc:spChg>
      </pc:sldChg>
      <pc:sldChg chg="modSp add mod modAnim modNotesTx">
        <pc:chgData name="Andy Acreman" userId="05415c4dcfc197a9" providerId="LiveId" clId="{A55CDB59-9734-47CC-BE9D-774320E60394}" dt="2025-06-29T05:23:04.341" v="5027" actId="27636"/>
        <pc:sldMkLst>
          <pc:docMk/>
          <pc:sldMk cId="1378078703" sldId="273"/>
        </pc:sldMkLst>
        <pc:spChg chg="mod">
          <ac:chgData name="Andy Acreman" userId="05415c4dcfc197a9" providerId="LiveId" clId="{A55CDB59-9734-47CC-BE9D-774320E60394}" dt="2025-06-23T20:01:49.895" v="810" actId="207"/>
          <ac:spMkLst>
            <pc:docMk/>
            <pc:sldMk cId="1378078703" sldId="273"/>
            <ac:spMk id="13" creationId="{AF5AAB3F-1871-0760-AB44-8673CAD89226}"/>
          </ac:spMkLst>
        </pc:spChg>
        <pc:spChg chg="mod">
          <ac:chgData name="Andy Acreman" userId="05415c4dcfc197a9" providerId="LiveId" clId="{A55CDB59-9734-47CC-BE9D-774320E60394}" dt="2025-06-29T05:23:04.341" v="5027" actId="27636"/>
          <ac:spMkLst>
            <pc:docMk/>
            <pc:sldMk cId="1378078703" sldId="273"/>
            <ac:spMk id="14" creationId="{5823AD93-6ED5-B4B9-434A-88C6DE7F47B0}"/>
          </ac:spMkLst>
        </pc:spChg>
      </pc:sldChg>
      <pc:sldChg chg="modSp add mod modAnim modNotesTx">
        <pc:chgData name="Andy Acreman" userId="05415c4dcfc197a9" providerId="LiveId" clId="{A55CDB59-9734-47CC-BE9D-774320E60394}" dt="2025-06-29T05:21:41.982" v="5023" actId="6549"/>
        <pc:sldMkLst>
          <pc:docMk/>
          <pc:sldMk cId="988380059" sldId="274"/>
        </pc:sldMkLst>
        <pc:spChg chg="mod">
          <ac:chgData name="Andy Acreman" userId="05415c4dcfc197a9" providerId="LiveId" clId="{A55CDB59-9734-47CC-BE9D-774320E60394}" dt="2025-06-27T14:34:59.733" v="1274" actId="20577"/>
          <ac:spMkLst>
            <pc:docMk/>
            <pc:sldMk cId="988380059" sldId="274"/>
            <ac:spMk id="13" creationId="{8B06C38F-864C-ED23-33CF-35A0D8624A78}"/>
          </ac:spMkLst>
        </pc:spChg>
        <pc:spChg chg="mod">
          <ac:chgData name="Andy Acreman" userId="05415c4dcfc197a9" providerId="LiveId" clId="{A55CDB59-9734-47CC-BE9D-774320E60394}" dt="2025-06-27T15:22:35.822" v="2858" actId="27636"/>
          <ac:spMkLst>
            <pc:docMk/>
            <pc:sldMk cId="988380059" sldId="274"/>
            <ac:spMk id="14" creationId="{61273440-7A7D-CBCF-6311-29516F9A386D}"/>
          </ac:spMkLst>
        </pc:spChg>
      </pc:sldChg>
      <pc:sldChg chg="modSp add mod ord modAnim modNotesTx">
        <pc:chgData name="Andy Acreman" userId="05415c4dcfc197a9" providerId="LiveId" clId="{A55CDB59-9734-47CC-BE9D-774320E60394}" dt="2025-06-29T05:23:04.292" v="5025" actId="27636"/>
        <pc:sldMkLst>
          <pc:docMk/>
          <pc:sldMk cId="4181379154" sldId="275"/>
        </pc:sldMkLst>
        <pc:spChg chg="mod">
          <ac:chgData name="Andy Acreman" userId="05415c4dcfc197a9" providerId="LiveId" clId="{A55CDB59-9734-47CC-BE9D-774320E60394}" dt="2025-06-27T15:04:44.903" v="2252" actId="20577"/>
          <ac:spMkLst>
            <pc:docMk/>
            <pc:sldMk cId="4181379154" sldId="275"/>
            <ac:spMk id="13" creationId="{DB975BE7-0486-D7FE-C1F6-FF1B3BDD0E6C}"/>
          </ac:spMkLst>
        </pc:spChg>
        <pc:spChg chg="mod">
          <ac:chgData name="Andy Acreman" userId="05415c4dcfc197a9" providerId="LiveId" clId="{A55CDB59-9734-47CC-BE9D-774320E60394}" dt="2025-06-29T05:23:04.292" v="5025" actId="27636"/>
          <ac:spMkLst>
            <pc:docMk/>
            <pc:sldMk cId="4181379154" sldId="275"/>
            <ac:spMk id="14" creationId="{6FAD50F6-161B-EAD2-A69B-068C01B07B32}"/>
          </ac:spMkLst>
        </pc:spChg>
      </pc:sldChg>
      <pc:sldChg chg="modSp add mod ord modAnim modNotesTx">
        <pc:chgData name="Andy Acreman" userId="05415c4dcfc197a9" providerId="LiveId" clId="{A55CDB59-9734-47CC-BE9D-774320E60394}" dt="2025-06-27T19:25:45.523" v="5013" actId="113"/>
        <pc:sldMkLst>
          <pc:docMk/>
          <pc:sldMk cId="1762945254" sldId="276"/>
        </pc:sldMkLst>
        <pc:spChg chg="mod">
          <ac:chgData name="Andy Acreman" userId="05415c4dcfc197a9" providerId="LiveId" clId="{A55CDB59-9734-47CC-BE9D-774320E60394}" dt="2025-06-27T15:27:30.985" v="2953" actId="255"/>
          <ac:spMkLst>
            <pc:docMk/>
            <pc:sldMk cId="1762945254" sldId="276"/>
            <ac:spMk id="13" creationId="{2523AC63-C0A7-4D4C-932D-794B6E6C77AF}"/>
          </ac:spMkLst>
        </pc:spChg>
        <pc:spChg chg="mod">
          <ac:chgData name="Andy Acreman" userId="05415c4dcfc197a9" providerId="LiveId" clId="{A55CDB59-9734-47CC-BE9D-774320E60394}" dt="2025-06-27T19:25:45.523" v="5013" actId="113"/>
          <ac:spMkLst>
            <pc:docMk/>
            <pc:sldMk cId="1762945254" sldId="276"/>
            <ac:spMk id="14" creationId="{589E0117-DCCE-068F-73C5-91B22F681A26}"/>
          </ac:spMkLst>
        </pc:spChg>
      </pc:sldChg>
      <pc:sldChg chg="modSp add mod ord modAnim modNotesTx">
        <pc:chgData name="Andy Acreman" userId="05415c4dcfc197a9" providerId="LiveId" clId="{A55CDB59-9734-47CC-BE9D-774320E60394}" dt="2025-06-27T19:27:25.471" v="5019" actId="5793"/>
        <pc:sldMkLst>
          <pc:docMk/>
          <pc:sldMk cId="1677717247" sldId="277"/>
        </pc:sldMkLst>
        <pc:spChg chg="mod">
          <ac:chgData name="Andy Acreman" userId="05415c4dcfc197a9" providerId="LiveId" clId="{A55CDB59-9734-47CC-BE9D-774320E60394}" dt="2025-06-27T19:02:07.533" v="3449" actId="20577"/>
          <ac:spMkLst>
            <pc:docMk/>
            <pc:sldMk cId="1677717247" sldId="277"/>
            <ac:spMk id="13" creationId="{9F4F5BE3-0CD8-F8CF-917C-BFF6AFC302A6}"/>
          </ac:spMkLst>
        </pc:spChg>
        <pc:spChg chg="mod">
          <ac:chgData name="Andy Acreman" userId="05415c4dcfc197a9" providerId="LiveId" clId="{A55CDB59-9734-47CC-BE9D-774320E60394}" dt="2025-06-27T19:27:25.471" v="5019" actId="5793"/>
          <ac:spMkLst>
            <pc:docMk/>
            <pc:sldMk cId="1677717247" sldId="277"/>
            <ac:spMk id="14" creationId="{4346F54E-BD53-1607-B508-55D4ED02D741}"/>
          </ac:spMkLst>
        </pc:spChg>
      </pc:sldChg>
      <pc:sldChg chg="modSp add mod modAnim modNotesTx">
        <pc:chgData name="Andy Acreman" userId="05415c4dcfc197a9" providerId="LiveId" clId="{A55CDB59-9734-47CC-BE9D-774320E60394}" dt="2025-06-29T05:23:04.329" v="5026" actId="27636"/>
        <pc:sldMkLst>
          <pc:docMk/>
          <pc:sldMk cId="2254159177" sldId="278"/>
        </pc:sldMkLst>
        <pc:spChg chg="mod">
          <ac:chgData name="Andy Acreman" userId="05415c4dcfc197a9" providerId="LiveId" clId="{A55CDB59-9734-47CC-BE9D-774320E60394}" dt="2025-06-27T19:11:05.909" v="3729" actId="20577"/>
          <ac:spMkLst>
            <pc:docMk/>
            <pc:sldMk cId="2254159177" sldId="278"/>
            <ac:spMk id="13" creationId="{D05DDEFC-8734-7E39-4ECF-F48BE7EB7BC8}"/>
          </ac:spMkLst>
        </pc:spChg>
        <pc:spChg chg="mod">
          <ac:chgData name="Andy Acreman" userId="05415c4dcfc197a9" providerId="LiveId" clId="{A55CDB59-9734-47CC-BE9D-774320E60394}" dt="2025-06-29T05:23:04.329" v="5026" actId="27636"/>
          <ac:spMkLst>
            <pc:docMk/>
            <pc:sldMk cId="2254159177" sldId="278"/>
            <ac:spMk id="14" creationId="{92315507-807C-723B-9AD0-9E16D7AFB1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1</a:t>
            </a:fld>
            <a:endParaRPr lang="en-GB"/>
          </a:p>
        </p:txBody>
      </p:sp>
    </p:spTree>
    <p:extLst>
      <p:ext uri="{BB962C8B-B14F-4D97-AF65-F5344CB8AC3E}">
        <p14:creationId xmlns:p14="http://schemas.microsoft.com/office/powerpoint/2010/main" val="131332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The words that sum up the Book of Joshua are </a:t>
            </a:r>
            <a:r>
              <a:rPr lang="en-GB" sz="1500" b="1" i="1" dirty="0"/>
              <a:t>‘Warfare’ </a:t>
            </a:r>
            <a:r>
              <a:rPr lang="en-GB" sz="1500" b="1" dirty="0"/>
              <a:t>and </a:t>
            </a:r>
            <a:r>
              <a:rPr lang="en-GB" sz="1500" b="1" i="1" dirty="0"/>
              <a:t>‘Inheritance’.  </a:t>
            </a:r>
            <a:r>
              <a:rPr lang="en-GB" sz="1500" b="1" dirty="0"/>
              <a:t>We can learn about these things under the Old Covenant and then translate them into New Covenant language and practice.  I will give an overview of these things and then individual Sunday preachers can drill down deeper into the secrets found in each chapter we cover.</a:t>
            </a:r>
            <a:endParaRPr lang="en-GB" sz="1500" b="1" i="1" dirty="0"/>
          </a:p>
        </p:txBody>
      </p:sp>
      <p:sp>
        <p:nvSpPr>
          <p:cNvPr id="4" name="Slide Number Placeholder 3"/>
          <p:cNvSpPr>
            <a:spLocks noGrp="1"/>
          </p:cNvSpPr>
          <p:nvPr>
            <p:ph type="sldNum" sz="quarter" idx="5"/>
          </p:nvPr>
        </p:nvSpPr>
        <p:spPr/>
        <p:txBody>
          <a:bodyPr/>
          <a:lstStyle/>
          <a:p>
            <a:pPr rtl="0"/>
            <a:fld id="{2E61351F-DBB1-4664-ADA9-83BC7CB8848D}" type="slidenum">
              <a:rPr lang="en-GB" smtClean="0"/>
              <a:t>2</a:t>
            </a:fld>
            <a:endParaRPr lang="en-GB"/>
          </a:p>
        </p:txBody>
      </p:sp>
    </p:spTree>
    <p:extLst>
      <p:ext uri="{BB962C8B-B14F-4D97-AF65-F5344CB8AC3E}">
        <p14:creationId xmlns:p14="http://schemas.microsoft.com/office/powerpoint/2010/main" val="235677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Change of leadership:  </a:t>
            </a:r>
            <a:r>
              <a:rPr lang="en-GB" sz="1500" b="1" i="1" dirty="0"/>
              <a:t>Joshua 1:2 NIV.  "Moses my servant is dead.  Now then, you and all these people, get ready to cross the Jordan River into the land I am about to give to them - to the Israelites”. </a:t>
            </a:r>
          </a:p>
          <a:p>
            <a:pPr marL="301895" indent="-301895">
              <a:buFont typeface="Arial" panose="020B0604020202020204" pitchFamily="34" charset="0"/>
              <a:buChar char="•"/>
            </a:pPr>
            <a:r>
              <a:rPr lang="en-GB" sz="1500" b="1" i="1" dirty="0"/>
              <a:t> </a:t>
            </a:r>
            <a:endParaRPr lang="en-GB" sz="1500" b="1" dirty="0"/>
          </a:p>
          <a:p>
            <a:pPr marL="301895" indent="-301895">
              <a:buFont typeface="Arial" panose="020B0604020202020204" pitchFamily="34" charset="0"/>
              <a:buChar char="•"/>
            </a:pPr>
            <a:r>
              <a:rPr lang="en-GB" sz="1500" b="1" dirty="0"/>
              <a:t>The old leadership and geography of Egypt and the wilderness are now forgotten, and a brand-new vision is to be communicated to the people.  The miraculous crossing of two different stretches of water marked each part of Israel’s journey: the Red Sea and the Jordan.</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Jesus is introduced as the real Commander-in-Chief – as described in Joshua 5.</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3</a:t>
            </a:fld>
            <a:endParaRPr lang="en-GB"/>
          </a:p>
        </p:txBody>
      </p:sp>
    </p:spTree>
    <p:extLst>
      <p:ext uri="{BB962C8B-B14F-4D97-AF65-F5344CB8AC3E}">
        <p14:creationId xmlns:p14="http://schemas.microsoft.com/office/powerpoint/2010/main" val="69124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a:t>Are </a:t>
            </a:r>
            <a:r>
              <a:rPr lang="en-GB" sz="1400" b="1" i="1" dirty="0"/>
              <a:t>we</a:t>
            </a:r>
            <a:r>
              <a:rPr lang="en-GB" sz="1400" b="1" dirty="0"/>
              <a:t> involved in a war against the forces of darkness?  Do we see fighting over our lives?  If not, then we are merely spectators – enjoying the battle unscathed, through the efforts of others!  </a:t>
            </a:r>
          </a:p>
          <a:p>
            <a:pPr marL="171450" indent="-171450">
              <a:buFont typeface="Arial" panose="020B0604020202020204" pitchFamily="34" charset="0"/>
              <a:buChar char="•"/>
            </a:pPr>
            <a:endParaRPr lang="en-GB" sz="1400" b="1" dirty="0"/>
          </a:p>
          <a:p>
            <a:pPr marL="171450" indent="-171450">
              <a:buFont typeface="Arial" panose="020B0604020202020204" pitchFamily="34" charset="0"/>
              <a:buChar char="•"/>
            </a:pPr>
            <a:r>
              <a:rPr lang="en-GB" sz="1400" b="1" dirty="0"/>
              <a:t>Do we strive to advance the Kingdom?  Do we understand the tools and strategies of spiritual warfare?  Do we sometimes just have to stand our ground resolutely when we cannot advance? </a:t>
            </a:r>
          </a:p>
          <a:p>
            <a:pPr marL="171450" indent="-171450">
              <a:buFont typeface="Arial" panose="020B0604020202020204" pitchFamily="34" charset="0"/>
              <a:buChar char="•"/>
            </a:pPr>
            <a:endParaRPr lang="en-GB" sz="1400" b="1" dirty="0"/>
          </a:p>
          <a:p>
            <a:pPr marL="171450" indent="-171450">
              <a:buFont typeface="Arial" panose="020B0604020202020204" pitchFamily="34" charset="0"/>
              <a:buChar char="•"/>
            </a:pPr>
            <a:r>
              <a:rPr lang="en-GB" sz="1400" b="1" dirty="0"/>
              <a:t>Are we a team player or a loner?  [Example of my uncle, a footballer].  Christianity is a team activity!</a:t>
            </a:r>
          </a:p>
          <a:p>
            <a:pPr marL="171450" indent="-171450">
              <a:buFont typeface="Arial" panose="020B0604020202020204" pitchFamily="34" charset="0"/>
              <a:buChar char="•"/>
            </a:pPr>
            <a:endParaRPr lang="en-GB" sz="1400" b="1" dirty="0"/>
          </a:p>
          <a:p>
            <a:pPr marL="171450" indent="-171450">
              <a:buFont typeface="Arial" panose="020B0604020202020204" pitchFamily="34" charset="0"/>
              <a:buChar char="•"/>
            </a:pPr>
            <a:r>
              <a:rPr lang="en-GB" sz="1400" b="1" dirty="0"/>
              <a:t>In what ways do the forces of darkness attack us?  How can we overcome them?  What part does the Holy Spirit play in this?   Why does God allow them to attack us?</a:t>
            </a:r>
          </a:p>
          <a:p>
            <a:pPr marL="171450" indent="-171450">
              <a:buFont typeface="Arial" panose="020B0604020202020204" pitchFamily="34" charset="0"/>
              <a:buChar char="•"/>
            </a:pPr>
            <a:endParaRPr lang="en-GB" sz="1400" b="1" dirty="0"/>
          </a:p>
          <a:p>
            <a:pPr marL="171450" indent="-171450">
              <a:buFont typeface="Arial" panose="020B0604020202020204" pitchFamily="34" charset="0"/>
              <a:buChar char="•"/>
            </a:pPr>
            <a:r>
              <a:rPr lang="en-GB" sz="1400" b="1" dirty="0"/>
              <a:t> How can we assist others – Christians and non-Christians in overcoming dark spiritual forces?</a:t>
            </a:r>
            <a:endParaRPr lang="en-US" sz="1400" b="1" dirty="0"/>
          </a:p>
        </p:txBody>
      </p:sp>
      <p:sp>
        <p:nvSpPr>
          <p:cNvPr id="4" name="Slide Number Placeholder 3"/>
          <p:cNvSpPr>
            <a:spLocks noGrp="1"/>
          </p:cNvSpPr>
          <p:nvPr>
            <p:ph type="sldNum" sz="quarter" idx="5"/>
          </p:nvPr>
        </p:nvSpPr>
        <p:spPr/>
        <p:txBody>
          <a:bodyPr/>
          <a:lstStyle/>
          <a:p>
            <a:pPr rtl="0"/>
            <a:fld id="{2E61351F-DBB1-4664-ADA9-83BC7CB8848D}" type="slidenum">
              <a:rPr lang="en-GB" smtClean="0"/>
              <a:t>4</a:t>
            </a:fld>
            <a:endParaRPr lang="en-GB"/>
          </a:p>
        </p:txBody>
      </p:sp>
    </p:spTree>
    <p:extLst>
      <p:ext uri="{BB962C8B-B14F-4D97-AF65-F5344CB8AC3E}">
        <p14:creationId xmlns:p14="http://schemas.microsoft.com/office/powerpoint/2010/main" val="148419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7FA7-FBC5-1B1B-9DB0-7055A6977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F6EBF-BD74-BCC7-B729-806014A38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D6D85-DE39-77BD-83A8-3D3A86DC73E8}"/>
              </a:ext>
            </a:extLst>
          </p:cNvPr>
          <p:cNvSpPr>
            <a:spLocks noGrp="1"/>
          </p:cNvSpPr>
          <p:nvPr>
            <p:ph type="body" idx="1"/>
          </p:nvPr>
        </p:nvSpPr>
        <p:spPr/>
        <p:txBody>
          <a:bodyPr/>
          <a:lstStyle/>
          <a:p>
            <a:pPr marL="301895" indent="-301895">
              <a:buFont typeface="Arial" panose="020B0604020202020204" pitchFamily="34" charset="0"/>
              <a:buChar char="•"/>
            </a:pPr>
            <a:endParaRPr lang="en-GB" sz="1500" b="1" dirty="0"/>
          </a:p>
        </p:txBody>
      </p:sp>
      <p:sp>
        <p:nvSpPr>
          <p:cNvPr id="4" name="Slide Number Placeholder 3">
            <a:extLst>
              <a:ext uri="{FF2B5EF4-FFF2-40B4-BE49-F238E27FC236}">
                <a16:creationId xmlns:a16="http://schemas.microsoft.com/office/drawing/2014/main" id="{626563C5-6850-F482-27B9-3F546002231A}"/>
              </a:ext>
            </a:extLst>
          </p:cNvPr>
          <p:cNvSpPr>
            <a:spLocks noGrp="1"/>
          </p:cNvSpPr>
          <p:nvPr>
            <p:ph type="sldNum" sz="quarter" idx="5"/>
          </p:nvPr>
        </p:nvSpPr>
        <p:spPr/>
        <p:txBody>
          <a:bodyPr/>
          <a:lstStyle/>
          <a:p>
            <a:pPr rtl="0"/>
            <a:fld id="{2E61351F-DBB1-4664-ADA9-83BC7CB8848D}" type="slidenum">
              <a:rPr lang="en-GB" smtClean="0"/>
              <a:t>5</a:t>
            </a:fld>
            <a:endParaRPr lang="en-GB"/>
          </a:p>
        </p:txBody>
      </p:sp>
    </p:spTree>
    <p:extLst>
      <p:ext uri="{BB962C8B-B14F-4D97-AF65-F5344CB8AC3E}">
        <p14:creationId xmlns:p14="http://schemas.microsoft.com/office/powerpoint/2010/main" val="343757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793A0-EAA8-69F9-8720-91306278E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D8D1C-A210-EBD7-84C2-B356C7F7F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3F4CC-1913-3C75-A5C6-D976F296DCCE}"/>
              </a:ext>
            </a:extLst>
          </p:cNvPr>
          <p:cNvSpPr>
            <a:spLocks noGrp="1"/>
          </p:cNvSpPr>
          <p:nvPr>
            <p:ph type="body" idx="1"/>
          </p:nvPr>
        </p:nvSpPr>
        <p:spPr/>
        <p:txBody>
          <a:bodyPr/>
          <a:lstStyle/>
          <a:p>
            <a:pPr marL="301895" indent="-301895">
              <a:buFont typeface="Arial" panose="020B0604020202020204" pitchFamily="34" charset="0"/>
              <a:buChar char="•"/>
            </a:pPr>
            <a:endParaRPr lang="en-GB" sz="1500" b="1" dirty="0"/>
          </a:p>
        </p:txBody>
      </p:sp>
      <p:sp>
        <p:nvSpPr>
          <p:cNvPr id="4" name="Slide Number Placeholder 3">
            <a:extLst>
              <a:ext uri="{FF2B5EF4-FFF2-40B4-BE49-F238E27FC236}">
                <a16:creationId xmlns:a16="http://schemas.microsoft.com/office/drawing/2014/main" id="{CFD29537-81FD-2AD8-9F0C-6C39F52A2800}"/>
              </a:ext>
            </a:extLst>
          </p:cNvPr>
          <p:cNvSpPr>
            <a:spLocks noGrp="1"/>
          </p:cNvSpPr>
          <p:nvPr>
            <p:ph type="sldNum" sz="quarter" idx="5"/>
          </p:nvPr>
        </p:nvSpPr>
        <p:spPr/>
        <p:txBody>
          <a:bodyPr/>
          <a:lstStyle/>
          <a:p>
            <a:pPr rtl="0"/>
            <a:fld id="{2E61351F-DBB1-4664-ADA9-83BC7CB8848D}" type="slidenum">
              <a:rPr lang="en-GB" smtClean="0"/>
              <a:t>6</a:t>
            </a:fld>
            <a:endParaRPr lang="en-GB"/>
          </a:p>
        </p:txBody>
      </p:sp>
    </p:spTree>
    <p:extLst>
      <p:ext uri="{BB962C8B-B14F-4D97-AF65-F5344CB8AC3E}">
        <p14:creationId xmlns:p14="http://schemas.microsoft.com/office/powerpoint/2010/main" val="66412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A985-FB06-628F-5ADF-4F4229067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D98F6-176D-D3A4-6E00-88A72B4C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20CFB-7202-E811-801A-93C86ED352F0}"/>
              </a:ext>
            </a:extLst>
          </p:cNvPr>
          <p:cNvSpPr>
            <a:spLocks noGrp="1"/>
          </p:cNvSpPr>
          <p:nvPr>
            <p:ph type="body" idx="1"/>
          </p:nvPr>
        </p:nvSpPr>
        <p:spPr/>
        <p:txBody>
          <a:bodyPr/>
          <a:lstStyle/>
          <a:p>
            <a:pPr marL="285750" indent="-285750">
              <a:buFont typeface="Arial" panose="020B0604020202020204" pitchFamily="34" charset="0"/>
              <a:buChar char="•"/>
            </a:pPr>
            <a:r>
              <a:rPr lang="en-GB" sz="1400" b="1" i="1" dirty="0"/>
              <a:t>If you love me you will obey my commands, </a:t>
            </a:r>
            <a:r>
              <a:rPr lang="en-GB" sz="1400" b="1" dirty="0"/>
              <a:t>said Jesus to those closest to him.   How much of our lives reflects the importance of obeying Jesus?  Do we realise that our failure to obey sometimes has knock on effects for the whole church? </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What things in our lives do we habitually seek the will of God for – before we make a decision?  Are there some decisions that we discount as being too trivial for God’s input? </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What can we do to recall the miracles and promises of God for our lives?  What practices and strategies?  How about for us collectively as a church?</a:t>
            </a:r>
          </a:p>
          <a:p>
            <a:pPr marL="285750" indent="-285750">
              <a:buFont typeface="Arial" panose="020B0604020202020204" pitchFamily="34" charset="0"/>
              <a:buChar char="•"/>
            </a:pPr>
            <a:endParaRPr lang="en-GB" sz="1400" b="1" dirty="0"/>
          </a:p>
        </p:txBody>
      </p:sp>
      <p:sp>
        <p:nvSpPr>
          <p:cNvPr id="4" name="Slide Number Placeholder 3">
            <a:extLst>
              <a:ext uri="{FF2B5EF4-FFF2-40B4-BE49-F238E27FC236}">
                <a16:creationId xmlns:a16="http://schemas.microsoft.com/office/drawing/2014/main" id="{F95CC32C-00D2-D7DC-B651-ADC52A735FE2}"/>
              </a:ext>
            </a:extLst>
          </p:cNvPr>
          <p:cNvSpPr>
            <a:spLocks noGrp="1"/>
          </p:cNvSpPr>
          <p:nvPr>
            <p:ph type="sldNum" sz="quarter" idx="5"/>
          </p:nvPr>
        </p:nvSpPr>
        <p:spPr/>
        <p:txBody>
          <a:bodyPr/>
          <a:lstStyle/>
          <a:p>
            <a:pPr rtl="0"/>
            <a:fld id="{2E61351F-DBB1-4664-ADA9-83BC7CB8848D}" type="slidenum">
              <a:rPr lang="en-GB" smtClean="0"/>
              <a:t>7</a:t>
            </a:fld>
            <a:endParaRPr lang="en-GB"/>
          </a:p>
        </p:txBody>
      </p:sp>
    </p:spTree>
    <p:extLst>
      <p:ext uri="{BB962C8B-B14F-4D97-AF65-F5344CB8AC3E}">
        <p14:creationId xmlns:p14="http://schemas.microsoft.com/office/powerpoint/2010/main" val="102841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FEF44-4E71-B736-8804-3D27D57BE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9A96F-EF4D-EE8D-7A63-EA0F045F2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5B191-7511-D23B-84CB-27986152D34A}"/>
              </a:ext>
            </a:extLst>
          </p:cNvPr>
          <p:cNvSpPr>
            <a:spLocks noGrp="1"/>
          </p:cNvSpPr>
          <p:nvPr>
            <p:ph type="body" idx="1"/>
          </p:nvPr>
        </p:nvSpPr>
        <p:spPr/>
        <p:txBody>
          <a:bodyPr/>
          <a:lstStyle/>
          <a:p>
            <a:pPr marL="285750" indent="-285750">
              <a:buFont typeface="Arial" panose="020B0604020202020204" pitchFamily="34" charset="0"/>
              <a:buChar char="•"/>
            </a:pPr>
            <a:r>
              <a:rPr lang="en-GB" sz="1400" b="1" dirty="0"/>
              <a:t>A challenge:  Once Jesus returns or a person dies, the doors of heaven are shut tight.  Unless you have already entered by faith in Jesus’ death and resurrection, you cannot get in ‘late’.  If you haven’t given your life to Jesus, believed in his resurrection, and called on him to save you and forgive you, then you will remain outside.  I urge you: call on Jesus today to save you, to come into your life, and to be your Lord and master.  This is the only way you can be saved – because </a:t>
            </a:r>
            <a:r>
              <a:rPr lang="en-GB" sz="1400" b="1" i="1" dirty="0"/>
              <a:t>no-one </a:t>
            </a:r>
            <a:r>
              <a:rPr lang="en-GB" sz="1400" b="1" i="0" dirty="0"/>
              <a:t>is good enough themselves.  The name you need to call out to save you is ‘Jesus’!  Don’t leave it too late – in fact, do it now</a:t>
            </a:r>
            <a:r>
              <a:rPr lang="en-GB" sz="1400" b="1" i="0"/>
              <a:t>!  </a:t>
            </a:r>
          </a:p>
          <a:p>
            <a:pPr marL="285750" indent="-285750">
              <a:buFont typeface="Arial" panose="020B0604020202020204" pitchFamily="34" charset="0"/>
              <a:buChar char="•"/>
            </a:pPr>
            <a:endParaRPr lang="en-GB" sz="1400" b="1" i="0" dirty="0"/>
          </a:p>
          <a:p>
            <a:pPr marL="285750" indent="-285750">
              <a:buFont typeface="Arial" panose="020B0604020202020204" pitchFamily="34" charset="0"/>
              <a:buChar char="•"/>
            </a:pPr>
            <a:r>
              <a:rPr lang="en-GB" sz="1400" b="1" i="0" dirty="0"/>
              <a:t>I can lead us in a prayer of commitment…</a:t>
            </a:r>
            <a:endParaRPr lang="en-GB" sz="1400" b="1" dirty="0"/>
          </a:p>
        </p:txBody>
      </p:sp>
      <p:sp>
        <p:nvSpPr>
          <p:cNvPr id="4" name="Slide Number Placeholder 3">
            <a:extLst>
              <a:ext uri="{FF2B5EF4-FFF2-40B4-BE49-F238E27FC236}">
                <a16:creationId xmlns:a16="http://schemas.microsoft.com/office/drawing/2014/main" id="{8713EACC-4BA2-70EC-238B-19CAB6D329E3}"/>
              </a:ext>
            </a:extLst>
          </p:cNvPr>
          <p:cNvSpPr>
            <a:spLocks noGrp="1"/>
          </p:cNvSpPr>
          <p:nvPr>
            <p:ph type="sldNum" sz="quarter" idx="5"/>
          </p:nvPr>
        </p:nvSpPr>
        <p:spPr/>
        <p:txBody>
          <a:bodyPr/>
          <a:lstStyle/>
          <a:p>
            <a:pPr rtl="0"/>
            <a:fld id="{2E61351F-DBB1-4664-ADA9-83BC7CB8848D}" type="slidenum">
              <a:rPr lang="en-GB" smtClean="0"/>
              <a:t>8</a:t>
            </a:fld>
            <a:endParaRPr lang="en-GB"/>
          </a:p>
        </p:txBody>
      </p:sp>
    </p:spTree>
    <p:extLst>
      <p:ext uri="{BB962C8B-B14F-4D97-AF65-F5344CB8AC3E}">
        <p14:creationId xmlns:p14="http://schemas.microsoft.com/office/powerpoint/2010/main" val="3192654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332656"/>
            <a:ext cx="9985174" cy="4608512"/>
          </a:xfrm>
        </p:spPr>
        <p:txBody>
          <a:bodyPr rtlCol="0">
            <a:normAutofit fontScale="90000"/>
          </a:bodyPr>
          <a:lstStyle/>
          <a:p>
            <a:pPr algn="ctr" rtl="0"/>
            <a:r>
              <a:rPr lang="en-gb" sz="3600" b="1" i="1" dirty="0"/>
              <a:t>“Advancing the Kingdom and Holding Ground”</a:t>
            </a:r>
            <a:br>
              <a:rPr lang="en-gb" sz="3600" b="1" i="1" dirty="0"/>
            </a:br>
            <a:br>
              <a:rPr lang="en-gb" sz="3600" b="1" i="1" dirty="0"/>
            </a:br>
            <a:r>
              <a:rPr lang="en-GB" sz="3600" b="1" i="1" dirty="0"/>
              <a:t>Lessons for TCF from the Book of Joshua</a:t>
            </a:r>
            <a:br>
              <a:rPr lang="en-GB" sz="3600" b="1" i="1" dirty="0"/>
            </a:br>
            <a:br>
              <a:rPr lang="en-GB" sz="3600" b="1" i="1" dirty="0"/>
            </a:br>
            <a:r>
              <a:rPr lang="en-GB" sz="6700" b="1" i="1" dirty="0">
                <a:solidFill>
                  <a:srgbClr val="0000FF"/>
                </a:solidFill>
              </a:rPr>
              <a:t>Joshua 1:1-18</a:t>
            </a:r>
            <a:br>
              <a:rPr lang="en-GB" b="1" i="1" dirty="0">
                <a:solidFill>
                  <a:srgbClr val="0000FF"/>
                </a:solidFill>
              </a:rPr>
            </a:br>
            <a:br>
              <a:rPr lang="en-GB" sz="3600" dirty="0">
                <a:solidFill>
                  <a:srgbClr val="0000FF"/>
                </a:solidFill>
              </a:rPr>
            </a:br>
            <a:r>
              <a:rPr lang="en-GB" sz="6700" b="1" dirty="0">
                <a:solidFill>
                  <a:srgbClr val="0000FF"/>
                </a:solidFill>
              </a:rPr>
              <a:t>“Joshua Takes Charge” </a:t>
            </a:r>
            <a:br>
              <a:rPr lang="en-GB" sz="3600" dirty="0"/>
            </a:br>
            <a:endParaRPr lang="en-gb" sz="3600" dirty="0"/>
          </a:p>
        </p:txBody>
      </p:sp>
      <p:sp>
        <p:nvSpPr>
          <p:cNvPr id="3" name="Subtitle 2"/>
          <p:cNvSpPr>
            <a:spLocks noGrp="1"/>
          </p:cNvSpPr>
          <p:nvPr>
            <p:ph type="subTitle" idx="1"/>
          </p:nvPr>
        </p:nvSpPr>
        <p:spPr>
          <a:xfrm>
            <a:off x="1293813" y="5301208"/>
            <a:ext cx="8458200" cy="864096"/>
          </a:xfrm>
        </p:spPr>
        <p:txBody>
          <a:bodyPr rtlCol="0"/>
          <a:lstStyle/>
          <a:p>
            <a:pPr algn="r" rtl="0"/>
            <a:r>
              <a:rPr lang="en-GB" b="1" dirty="0"/>
              <a:t>B</a:t>
            </a:r>
            <a:r>
              <a:rPr lang="en-gb" b="1" dirty="0"/>
              <a:t>y Andy Acreman			13</a:t>
            </a:r>
            <a:r>
              <a:rPr lang="en-gb" b="1" baseline="30000" dirty="0"/>
              <a:t>th</a:t>
            </a:r>
            <a:r>
              <a:rPr lang="en-gb" b="1" dirty="0"/>
              <a:t> July 2025</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Today’s Agenda!</a:t>
            </a:r>
          </a:p>
        </p:txBody>
      </p:sp>
      <p:sp>
        <p:nvSpPr>
          <p:cNvPr id="14" name="Content Placeholder 13"/>
          <p:cNvSpPr>
            <a:spLocks noGrp="1"/>
          </p:cNvSpPr>
          <p:nvPr>
            <p:ph idx="1"/>
          </p:nvPr>
        </p:nvSpPr>
        <p:spPr>
          <a:xfrm>
            <a:off x="1293813" y="1412776"/>
            <a:ext cx="9601200" cy="4759424"/>
          </a:xfrm>
        </p:spPr>
        <p:txBody>
          <a:bodyPr rtlCol="0">
            <a:normAutofit/>
          </a:bodyPr>
          <a:lstStyle/>
          <a:p>
            <a:pPr rtl="0"/>
            <a:r>
              <a:rPr lang="en-gb" sz="2800" b="1" dirty="0"/>
              <a:t>Introduction to the B</a:t>
            </a:r>
            <a:r>
              <a:rPr lang="en-GB" sz="2800" b="1" dirty="0"/>
              <a:t>o</a:t>
            </a:r>
            <a:r>
              <a:rPr lang="en-gb" sz="2800" b="1" dirty="0"/>
              <a:t>ok of Joshua and this series</a:t>
            </a:r>
          </a:p>
          <a:p>
            <a:pPr rtl="0"/>
            <a:r>
              <a:rPr lang="en-GB" sz="2800" b="1" dirty="0"/>
              <a:t>Warfare under the Old Covenant and the New Covenant</a:t>
            </a:r>
          </a:p>
          <a:p>
            <a:pPr rtl="0"/>
            <a:r>
              <a:rPr lang="en-GB" sz="2800" b="1" dirty="0"/>
              <a:t>Raising up new leaders and doing new things</a:t>
            </a:r>
          </a:p>
          <a:p>
            <a:pPr rtl="0"/>
            <a:r>
              <a:rPr lang="en-GB" sz="2800" b="1" dirty="0"/>
              <a:t>Three big mistakes that Israel made (for us to avoid!)</a:t>
            </a:r>
          </a:p>
          <a:p>
            <a:pPr rtl="0"/>
            <a:r>
              <a:rPr lang="en-GB" sz="2800" b="1" dirty="0"/>
              <a:t>The power of our presence</a:t>
            </a:r>
          </a:p>
          <a:p>
            <a:pPr rtl="0"/>
            <a:r>
              <a:rPr lang="en-GB" sz="2800" b="1" dirty="0"/>
              <a:t>Joshua’s secrets of success</a:t>
            </a:r>
          </a:p>
          <a:p>
            <a:pPr rtl="0"/>
            <a:r>
              <a:rPr lang="en-GB" sz="2800" b="1" dirty="0"/>
              <a:t>Joshua as a foreshadow of Jesus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69CD-9AAE-DF3E-628F-2DCAEEE54D3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5AAB3F-1871-0760-AB44-8673CAD89226}"/>
              </a:ext>
            </a:extLst>
          </p:cNvPr>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Opening The Book of Joshua</a:t>
            </a:r>
          </a:p>
        </p:txBody>
      </p:sp>
      <p:sp>
        <p:nvSpPr>
          <p:cNvPr id="14" name="Content Placeholder 13">
            <a:extLst>
              <a:ext uri="{FF2B5EF4-FFF2-40B4-BE49-F238E27FC236}">
                <a16:creationId xmlns:a16="http://schemas.microsoft.com/office/drawing/2014/main" id="{5823AD93-6ED5-B4B9-434A-88C6DE7F47B0}"/>
              </a:ext>
            </a:extLst>
          </p:cNvPr>
          <p:cNvSpPr>
            <a:spLocks noGrp="1"/>
          </p:cNvSpPr>
          <p:nvPr>
            <p:ph idx="1"/>
          </p:nvPr>
        </p:nvSpPr>
        <p:spPr>
          <a:xfrm>
            <a:off x="1293813" y="1412776"/>
            <a:ext cx="9601200" cy="4759424"/>
          </a:xfrm>
        </p:spPr>
        <p:txBody>
          <a:bodyPr rtlCol="0">
            <a:normAutofit lnSpcReduction="10000"/>
          </a:bodyPr>
          <a:lstStyle/>
          <a:p>
            <a:pPr rtl="0"/>
            <a:r>
              <a:rPr lang="en-GB" sz="2800" b="1" dirty="0"/>
              <a:t>The Conquest of Canaan occurred around 1,400 BC</a:t>
            </a:r>
          </a:p>
          <a:p>
            <a:pPr rtl="0"/>
            <a:r>
              <a:rPr lang="en-GB" sz="2800" b="1" dirty="0"/>
              <a:t>Seven years of battles, then many years of settlement</a:t>
            </a:r>
          </a:p>
          <a:p>
            <a:pPr rtl="0"/>
            <a:r>
              <a:rPr lang="en-GB" sz="2800" b="1" dirty="0"/>
              <a:t>The key person was Joshua – but was he the author?</a:t>
            </a:r>
          </a:p>
          <a:p>
            <a:pPr rtl="0"/>
            <a:r>
              <a:rPr lang="en-GB" sz="2800" b="1" dirty="0"/>
              <a:t>Under Moses, God gave Israel </a:t>
            </a:r>
            <a:r>
              <a:rPr lang="en-GB" sz="2800" b="1" i="1" dirty="0"/>
              <a:t>redemption </a:t>
            </a:r>
            <a:r>
              <a:rPr lang="en-GB" sz="2800" b="1" dirty="0"/>
              <a:t>from slavery</a:t>
            </a:r>
            <a:endParaRPr lang="en-GB" sz="2800" b="1" i="1" dirty="0"/>
          </a:p>
          <a:p>
            <a:pPr rtl="0"/>
            <a:r>
              <a:rPr lang="en-GB" sz="2800" b="1" dirty="0"/>
              <a:t>Under Joshua, God gave Israel </a:t>
            </a:r>
            <a:r>
              <a:rPr lang="en-GB" sz="2800" b="1" i="1" dirty="0"/>
              <a:t>rest </a:t>
            </a:r>
            <a:r>
              <a:rPr lang="en-GB" sz="2800" b="1" dirty="0"/>
              <a:t>in their inheritance</a:t>
            </a:r>
          </a:p>
          <a:p>
            <a:pPr rtl="0"/>
            <a:r>
              <a:rPr lang="en-GB" sz="2800" b="1" dirty="0"/>
              <a:t>The real Commander in Chief was Jesus, not Joshua!</a:t>
            </a:r>
          </a:p>
          <a:p>
            <a:pPr rtl="0"/>
            <a:r>
              <a:rPr lang="en-GB" sz="2800" b="1" dirty="0"/>
              <a:t>Israel’s </a:t>
            </a:r>
            <a:r>
              <a:rPr lang="en-GB" sz="2800" b="1" dirty="0">
                <a:solidFill>
                  <a:srgbClr val="0000FF"/>
                </a:solidFill>
              </a:rPr>
              <a:t>tasks</a:t>
            </a:r>
            <a:r>
              <a:rPr lang="en-GB" sz="2800" b="1" dirty="0"/>
              <a:t> were to cleanse the land of truly </a:t>
            </a:r>
            <a:r>
              <a:rPr lang="en-GB" sz="2800" b="1" i="1" dirty="0"/>
              <a:t>vile </a:t>
            </a:r>
            <a:r>
              <a:rPr lang="en-GB" sz="2800" b="1" dirty="0"/>
              <a:t>nations and to then </a:t>
            </a:r>
            <a:r>
              <a:rPr lang="en-GB" sz="2800" b="1" i="1" dirty="0"/>
              <a:t>occupy </a:t>
            </a:r>
            <a:r>
              <a:rPr lang="en-GB" sz="2800" b="1" dirty="0"/>
              <a:t>the land – their inheritance</a:t>
            </a:r>
          </a:p>
          <a:p>
            <a:pPr rtl="0"/>
            <a:r>
              <a:rPr lang="en-GB" sz="2800" b="1" dirty="0"/>
              <a:t>Israel ‘s </a:t>
            </a:r>
            <a:r>
              <a:rPr lang="en-GB" sz="2800" b="1" dirty="0">
                <a:solidFill>
                  <a:srgbClr val="0000FF"/>
                </a:solidFill>
              </a:rPr>
              <a:t>success</a:t>
            </a:r>
            <a:r>
              <a:rPr lang="en-GB" sz="2800" b="1" dirty="0"/>
              <a:t> relied </a:t>
            </a:r>
            <a:r>
              <a:rPr lang="en-GB" sz="2800" b="1" i="1" dirty="0"/>
              <a:t>heavily</a:t>
            </a:r>
            <a:r>
              <a:rPr lang="en-GB" sz="2800" b="1" dirty="0"/>
              <a:t> on God doing miracles</a:t>
            </a:r>
          </a:p>
          <a:p>
            <a:pPr rtl="0"/>
            <a:endParaRPr lang="en-GB" sz="2800" b="1" dirty="0"/>
          </a:p>
          <a:p>
            <a:pPr rtl="0"/>
            <a:endParaRPr lang="en-GB" sz="2800" b="1" dirty="0"/>
          </a:p>
          <a:p>
            <a:pPr rtl="0"/>
            <a:endParaRPr lang="en-GB" sz="2800" b="1" dirty="0"/>
          </a:p>
          <a:p>
            <a:pPr rtl="0"/>
            <a:endParaRPr lang="en-GB" sz="2800" b="1" dirty="0"/>
          </a:p>
        </p:txBody>
      </p:sp>
    </p:spTree>
    <p:extLst>
      <p:ext uri="{BB962C8B-B14F-4D97-AF65-F5344CB8AC3E}">
        <p14:creationId xmlns:p14="http://schemas.microsoft.com/office/powerpoint/2010/main" val="137807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B92CE-C806-3C9A-D903-9E0E1F1EC58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06C38F-864C-ED23-33CF-35A0D8624A78}"/>
              </a:ext>
            </a:extLst>
          </p:cNvPr>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The Old Covenant vs The New</a:t>
            </a:r>
          </a:p>
        </p:txBody>
      </p:sp>
      <p:sp>
        <p:nvSpPr>
          <p:cNvPr id="14" name="Content Placeholder 13">
            <a:extLst>
              <a:ext uri="{FF2B5EF4-FFF2-40B4-BE49-F238E27FC236}">
                <a16:creationId xmlns:a16="http://schemas.microsoft.com/office/drawing/2014/main" id="{61273440-7A7D-CBCF-6311-29516F9A386D}"/>
              </a:ext>
            </a:extLst>
          </p:cNvPr>
          <p:cNvSpPr>
            <a:spLocks noGrp="1"/>
          </p:cNvSpPr>
          <p:nvPr>
            <p:ph idx="1"/>
          </p:nvPr>
        </p:nvSpPr>
        <p:spPr>
          <a:xfrm>
            <a:off x="1293813" y="1052736"/>
            <a:ext cx="9601200" cy="5688632"/>
          </a:xfrm>
        </p:spPr>
        <p:txBody>
          <a:bodyPr rtlCol="0">
            <a:normAutofit fontScale="92500" lnSpcReduction="10000"/>
          </a:bodyPr>
          <a:lstStyle/>
          <a:p>
            <a:pPr rtl="0"/>
            <a:r>
              <a:rPr lang="en-GB" sz="2600" b="1" dirty="0">
                <a:solidFill>
                  <a:srgbClr val="0000FF"/>
                </a:solidFill>
              </a:rPr>
              <a:t>OLD:  </a:t>
            </a:r>
            <a:r>
              <a:rPr lang="en-GB" sz="2600" b="1" dirty="0"/>
              <a:t>God’s promise to Israel as a nation.  “You are my people”.  “The Land is your inheritance that I have given you”.  “The Canaanites are your mortal enemies”.</a:t>
            </a:r>
          </a:p>
          <a:p>
            <a:pPr rtl="0"/>
            <a:r>
              <a:rPr lang="en-GB" sz="2600" b="1" dirty="0">
                <a:solidFill>
                  <a:srgbClr val="0000FF"/>
                </a:solidFill>
              </a:rPr>
              <a:t>NEW:  </a:t>
            </a:r>
            <a:r>
              <a:rPr lang="en-GB" sz="2600" b="1" dirty="0"/>
              <a:t>God’s promise to those chosen from the nations.  “You are my people, my Bride”.  “The nations are part of your Kingdom inheritance”.  “The spiritual forces of darkness are your mortal enemies”.</a:t>
            </a:r>
          </a:p>
          <a:p>
            <a:r>
              <a:rPr lang="en-GB" sz="2600" b="1" dirty="0"/>
              <a:t>Psalm 2:8 NIV.  </a:t>
            </a:r>
            <a:r>
              <a:rPr lang="en-GB" sz="2600" b="1" i="1" dirty="0"/>
              <a:t>Ask me, and I will make the nations your inheritance, the ends of the earth your possession. </a:t>
            </a:r>
          </a:p>
          <a:p>
            <a:r>
              <a:rPr lang="en-GB" sz="2600" b="1" dirty="0"/>
              <a:t>Romans 1:5 NIV.  </a:t>
            </a:r>
            <a:r>
              <a:rPr lang="en-GB" sz="2600" b="1" i="1" dirty="0"/>
              <a:t>Through him we received grace and apostleship to call all the Gentiles to the obedience that comes from faith for his name's sake. </a:t>
            </a:r>
          </a:p>
          <a:p>
            <a:r>
              <a:rPr lang="en-GB" sz="2600" b="1" dirty="0"/>
              <a:t>Ephesians 6:12 NIV.  </a:t>
            </a:r>
            <a:r>
              <a:rPr lang="en-GB" sz="2600" b="1" i="1" dirty="0"/>
              <a:t>For our struggle is </a:t>
            </a:r>
            <a:r>
              <a:rPr lang="en-GB" sz="2600" b="1" i="1" dirty="0">
                <a:solidFill>
                  <a:srgbClr val="0000FF"/>
                </a:solidFill>
              </a:rPr>
              <a:t>not </a:t>
            </a:r>
            <a:r>
              <a:rPr lang="en-GB" sz="2600" b="1" i="1" dirty="0"/>
              <a:t>against flesh and blood, but against the rulers, against the authorities, against the powers of this dark world and against the </a:t>
            </a:r>
            <a:r>
              <a:rPr lang="en-GB" sz="2600" b="1" i="1" dirty="0">
                <a:solidFill>
                  <a:srgbClr val="0000FF"/>
                </a:solidFill>
              </a:rPr>
              <a:t>spiritual forces of evil </a:t>
            </a:r>
            <a:r>
              <a:rPr lang="en-GB" sz="2600" b="1" i="1" dirty="0"/>
              <a:t>in the heavenly realms.</a:t>
            </a:r>
          </a:p>
          <a:p>
            <a:pPr rtl="0"/>
            <a:endParaRPr lang="en-GB" sz="2600" b="1" dirty="0"/>
          </a:p>
          <a:p>
            <a:pPr rtl="0"/>
            <a:endParaRPr lang="en-GB" sz="2800" b="1" dirty="0"/>
          </a:p>
          <a:p>
            <a:pPr rtl="0"/>
            <a:endParaRPr lang="en-GB" sz="2800" b="1" dirty="0"/>
          </a:p>
        </p:txBody>
      </p:sp>
    </p:spTree>
    <p:extLst>
      <p:ext uri="{BB962C8B-B14F-4D97-AF65-F5344CB8AC3E}">
        <p14:creationId xmlns:p14="http://schemas.microsoft.com/office/powerpoint/2010/main" val="9883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DD83-A7AE-C422-7109-E0AB40EB8B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975BE7-0486-D7FE-C1F6-FF1B3BDD0E6C}"/>
              </a:ext>
            </a:extLst>
          </p:cNvPr>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What Is the Kingdom of God?</a:t>
            </a:r>
          </a:p>
        </p:txBody>
      </p:sp>
      <p:sp>
        <p:nvSpPr>
          <p:cNvPr id="14" name="Content Placeholder 13">
            <a:extLst>
              <a:ext uri="{FF2B5EF4-FFF2-40B4-BE49-F238E27FC236}">
                <a16:creationId xmlns:a16="http://schemas.microsoft.com/office/drawing/2014/main" id="{6FAD50F6-161B-EAD2-A69B-068C01B07B32}"/>
              </a:ext>
            </a:extLst>
          </p:cNvPr>
          <p:cNvSpPr>
            <a:spLocks noGrp="1"/>
          </p:cNvSpPr>
          <p:nvPr>
            <p:ph idx="1"/>
          </p:nvPr>
        </p:nvSpPr>
        <p:spPr>
          <a:xfrm>
            <a:off x="1293813" y="1052736"/>
            <a:ext cx="9601200" cy="5688632"/>
          </a:xfrm>
        </p:spPr>
        <p:txBody>
          <a:bodyPr rtlCol="0">
            <a:normAutofit fontScale="92500" lnSpcReduction="10000"/>
          </a:bodyPr>
          <a:lstStyle/>
          <a:p>
            <a:r>
              <a:rPr lang="en-GB" sz="2800" b="1" dirty="0"/>
              <a:t>Matthew 6:9-10 NIV  </a:t>
            </a:r>
            <a:r>
              <a:rPr lang="en-GB" sz="2800" b="1" i="1" dirty="0"/>
              <a:t>…“Our Father in heaven, hallowed be your name,</a:t>
            </a:r>
            <a:r>
              <a:rPr lang="en-GB" sz="2800" b="1" i="1" dirty="0">
                <a:solidFill>
                  <a:srgbClr val="0000FF"/>
                </a:solidFill>
              </a:rPr>
              <a:t> your kingdom come, </a:t>
            </a:r>
            <a:r>
              <a:rPr lang="en-GB" sz="2800" b="1" i="1" dirty="0">
                <a:solidFill>
                  <a:srgbClr val="FF0000"/>
                </a:solidFill>
              </a:rPr>
              <a:t>your will be done on earth as it is in heaven”.</a:t>
            </a:r>
            <a:endParaRPr lang="en-GB" sz="2800" b="1" dirty="0">
              <a:solidFill>
                <a:srgbClr val="FF0000"/>
              </a:solidFill>
            </a:endParaRPr>
          </a:p>
          <a:p>
            <a:r>
              <a:rPr lang="en-GB" sz="2800" b="1" dirty="0"/>
              <a:t>The Kingdom of God is wherever God’s will is done.  That happens in Heaven all the time, but only in certain places on Earth and at certain times.  </a:t>
            </a:r>
          </a:p>
          <a:p>
            <a:r>
              <a:rPr lang="en-GB" sz="2800" b="1" dirty="0"/>
              <a:t>Obedience to the will of God comes as people believe in Him and submit to Him.  The is where the gospel comes into it:  Romans 1:5 NIV. </a:t>
            </a:r>
            <a:r>
              <a:rPr lang="en-GB" sz="2800" b="1" i="1" dirty="0"/>
              <a:t>Through him we received grace and apostleship to call all the Gentiles to the </a:t>
            </a:r>
            <a:r>
              <a:rPr lang="en-GB" sz="2800" b="1" i="1" dirty="0">
                <a:solidFill>
                  <a:srgbClr val="0000FF"/>
                </a:solidFill>
              </a:rPr>
              <a:t>obedience</a:t>
            </a:r>
            <a:r>
              <a:rPr lang="en-GB" sz="2800" b="1" i="1" dirty="0"/>
              <a:t> that comes </a:t>
            </a:r>
            <a:r>
              <a:rPr lang="en-GB" sz="2800" b="1" i="1" dirty="0">
                <a:solidFill>
                  <a:srgbClr val="0000FF"/>
                </a:solidFill>
              </a:rPr>
              <a:t>from faith </a:t>
            </a:r>
            <a:r>
              <a:rPr lang="en-GB" sz="2800" b="1" i="1" dirty="0"/>
              <a:t>for his name's sake. </a:t>
            </a:r>
          </a:p>
          <a:p>
            <a:r>
              <a:rPr lang="en-GB" sz="2800" b="1" dirty="0"/>
              <a:t>As the unsaved submit to the gospel, the Kingdom of God advances.</a:t>
            </a:r>
          </a:p>
          <a:p>
            <a:r>
              <a:rPr lang="en-GB" sz="2800" b="1" dirty="0"/>
              <a:t>As the saved do miracles, healings, and live out the </a:t>
            </a:r>
            <a:r>
              <a:rPr lang="en-GB" sz="2800" b="1" i="1" dirty="0"/>
              <a:t>values </a:t>
            </a:r>
            <a:r>
              <a:rPr lang="en-GB" sz="2800" b="1" dirty="0"/>
              <a:t>of the Kingdom, it advances too.  (We behave like the King!)</a:t>
            </a:r>
          </a:p>
        </p:txBody>
      </p:sp>
    </p:spTree>
    <p:extLst>
      <p:ext uri="{BB962C8B-B14F-4D97-AF65-F5344CB8AC3E}">
        <p14:creationId xmlns:p14="http://schemas.microsoft.com/office/powerpoint/2010/main" val="418137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3394-7622-7C97-7D29-2955C197CE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23AC63-C0A7-4D4C-932D-794B6E6C77AF}"/>
              </a:ext>
            </a:extLst>
          </p:cNvPr>
          <p:cNvSpPr>
            <a:spLocks noGrp="1"/>
          </p:cNvSpPr>
          <p:nvPr>
            <p:ph type="title"/>
          </p:nvPr>
        </p:nvSpPr>
        <p:spPr>
          <a:xfrm>
            <a:off x="1293813" y="260648"/>
            <a:ext cx="9601200" cy="792088"/>
          </a:xfrm>
        </p:spPr>
        <p:txBody>
          <a:bodyPr rtlCol="0" anchor="ctr">
            <a:noAutofit/>
          </a:bodyPr>
          <a:lstStyle/>
          <a:p>
            <a:pPr algn="ctr" rtl="0"/>
            <a:r>
              <a:rPr lang="en-gb" sz="4000" b="1" dirty="0">
                <a:solidFill>
                  <a:srgbClr val="0000FF"/>
                </a:solidFill>
              </a:rPr>
              <a:t>Key Qualities in Advancing the Kingdom</a:t>
            </a:r>
          </a:p>
        </p:txBody>
      </p:sp>
      <p:sp>
        <p:nvSpPr>
          <p:cNvPr id="14" name="Content Placeholder 13">
            <a:extLst>
              <a:ext uri="{FF2B5EF4-FFF2-40B4-BE49-F238E27FC236}">
                <a16:creationId xmlns:a16="http://schemas.microsoft.com/office/drawing/2014/main" id="{589E0117-DCCE-068F-73C5-91B22F681A26}"/>
              </a:ext>
            </a:extLst>
          </p:cNvPr>
          <p:cNvSpPr>
            <a:spLocks noGrp="1"/>
          </p:cNvSpPr>
          <p:nvPr>
            <p:ph idx="1"/>
          </p:nvPr>
        </p:nvSpPr>
        <p:spPr>
          <a:xfrm>
            <a:off x="1293812" y="1196752"/>
            <a:ext cx="10057183" cy="5544616"/>
          </a:xfrm>
        </p:spPr>
        <p:txBody>
          <a:bodyPr rtlCol="0">
            <a:normAutofit fontScale="92500" lnSpcReduction="20000"/>
          </a:bodyPr>
          <a:lstStyle/>
          <a:p>
            <a:pPr rtl="0"/>
            <a:r>
              <a:rPr lang="en-GB" b="1" dirty="0"/>
              <a:t>A New Leadership needed, with a new vision and new calling</a:t>
            </a:r>
          </a:p>
          <a:p>
            <a:pPr rtl="0"/>
            <a:r>
              <a:rPr lang="en-GB" b="1" dirty="0"/>
              <a:t>“Be STRONG and COURAGEOUS” (x8)</a:t>
            </a:r>
          </a:p>
          <a:p>
            <a:pPr rtl="0"/>
            <a:r>
              <a:rPr lang="en-GB" b="1" i="1" dirty="0"/>
              <a:t>Deuteronomy 31:6, 7, 23;  Joshua 1:6, 7, 9, 18;  10:25</a:t>
            </a:r>
          </a:p>
          <a:p>
            <a:pPr rtl="0"/>
            <a:r>
              <a:rPr lang="en-GB" b="1" dirty="0"/>
              <a:t>Be SPIRITUAL and DEVOTED to the Word of God…</a:t>
            </a:r>
          </a:p>
          <a:p>
            <a:pPr rtl="0"/>
            <a:r>
              <a:rPr lang="en-GB" b="1" dirty="0"/>
              <a:t>…leading to OBEDIENCE to God.</a:t>
            </a:r>
          </a:p>
          <a:p>
            <a:r>
              <a:rPr lang="en-GB" b="1" i="1" dirty="0"/>
              <a:t>Joshua 1:8 NIV.  Keep this Book of the Law always on your lips; meditate on it day and night, so that you may be careful to do everything written in it. Then you will be prosperous and successful.</a:t>
            </a:r>
          </a:p>
          <a:p>
            <a:pPr rtl="0"/>
            <a:r>
              <a:rPr lang="en-GB" b="1" dirty="0"/>
              <a:t>The importance of PRESENCE</a:t>
            </a:r>
          </a:p>
          <a:p>
            <a:r>
              <a:rPr lang="en-GB" b="1" dirty="0"/>
              <a:t>Deuteronomy 11:24-25 NIV. </a:t>
            </a:r>
            <a:r>
              <a:rPr lang="en-GB" b="1" i="1" dirty="0"/>
              <a:t>Every place where you set your foot will be yours: Your territory will extend from the desert to Lebanon, and from the Euphrates River to the Mediterranean Sea. No one will be able to stand against you. The LORD your God, as he promised you, will put the terror and fear of you on the whole land, wherever you go.</a:t>
            </a:r>
          </a:p>
          <a:p>
            <a:r>
              <a:rPr lang="en-GB" b="1" i="1" dirty="0"/>
              <a:t>Joshua 1:3 NIV.  I will give you every place where you set your foot, as I promised Moses.</a:t>
            </a:r>
          </a:p>
        </p:txBody>
      </p:sp>
    </p:spTree>
    <p:extLst>
      <p:ext uri="{BB962C8B-B14F-4D97-AF65-F5344CB8AC3E}">
        <p14:creationId xmlns:p14="http://schemas.microsoft.com/office/powerpoint/2010/main" val="17629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 calcmode="lin" valueType="num">
                                      <p:cBhvr additive="base">
                                        <p:cTn id="2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additive="base">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additive="base">
                                        <p:cTn id="3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 calcmode="lin" valueType="num">
                                      <p:cBhvr additive="base">
                                        <p:cTn id="4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F885-7558-DF94-B74A-B8B0AE1E98B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4F5BE3-0CD8-F8CF-917C-BFF6AFC302A6}"/>
              </a:ext>
            </a:extLst>
          </p:cNvPr>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Three Big Mistakes!</a:t>
            </a:r>
          </a:p>
        </p:txBody>
      </p:sp>
      <p:sp>
        <p:nvSpPr>
          <p:cNvPr id="14" name="Content Placeholder 13">
            <a:extLst>
              <a:ext uri="{FF2B5EF4-FFF2-40B4-BE49-F238E27FC236}">
                <a16:creationId xmlns:a16="http://schemas.microsoft.com/office/drawing/2014/main" id="{4346F54E-BD53-1607-B508-55D4ED02D741}"/>
              </a:ext>
            </a:extLst>
          </p:cNvPr>
          <p:cNvSpPr>
            <a:spLocks noGrp="1"/>
          </p:cNvSpPr>
          <p:nvPr>
            <p:ph idx="1"/>
          </p:nvPr>
        </p:nvSpPr>
        <p:spPr>
          <a:xfrm>
            <a:off x="1293813" y="1412776"/>
            <a:ext cx="9601200" cy="4759424"/>
          </a:xfrm>
        </p:spPr>
        <p:txBody>
          <a:bodyPr rtlCol="0">
            <a:normAutofit fontScale="92500" lnSpcReduction="10000"/>
          </a:bodyPr>
          <a:lstStyle/>
          <a:p>
            <a:pPr rtl="0"/>
            <a:r>
              <a:rPr lang="en-GB" sz="2800" b="1" dirty="0"/>
              <a:t>These were repeated endlessly in Israel’s history…</a:t>
            </a:r>
          </a:p>
          <a:p>
            <a:pPr marL="509588" indent="-514350">
              <a:buFont typeface="+mj-lt"/>
              <a:buAutoNum type="arabicPeriod"/>
            </a:pPr>
            <a:r>
              <a:rPr lang="en-GB" sz="2800" b="1" dirty="0">
                <a:solidFill>
                  <a:srgbClr val="0000FF"/>
                </a:solidFill>
              </a:rPr>
              <a:t>Disobedience to God’s Commands:  </a:t>
            </a:r>
            <a:r>
              <a:rPr lang="en-GB" sz="2800" b="1" dirty="0"/>
              <a:t>Achan took the silver and gold that had been ‘devoted’ (set apart) for the Lord.  As a result of just one sin, the whole nation faced a defeat in the next battle at Ai. (See Joshua 7.)</a:t>
            </a:r>
          </a:p>
          <a:p>
            <a:pPr marL="509588" indent="-514350">
              <a:buFont typeface="+mj-lt"/>
              <a:buAutoNum type="arabicPeriod"/>
            </a:pPr>
            <a:r>
              <a:rPr lang="en-GB" sz="2800" b="1" dirty="0">
                <a:solidFill>
                  <a:srgbClr val="0000FF"/>
                </a:solidFill>
              </a:rPr>
              <a:t>Failing to Seek God’s Advice:  </a:t>
            </a:r>
            <a:r>
              <a:rPr lang="en-GB" sz="2800" b="1" dirty="0"/>
              <a:t>The ‘Gibeonite Deception’. </a:t>
            </a:r>
            <a:r>
              <a:rPr lang="en-GB" sz="2800" b="1" i="1" dirty="0"/>
              <a:t>Joshua 9:14 “The Israelites sampled their provisions but did not inquire of the Lord”. </a:t>
            </a:r>
          </a:p>
          <a:p>
            <a:pPr marL="509588" indent="-514350">
              <a:buFont typeface="+mj-lt"/>
              <a:buAutoNum type="arabicPeriod"/>
            </a:pPr>
            <a:r>
              <a:rPr lang="en-GB" sz="2800" b="1" dirty="0">
                <a:solidFill>
                  <a:srgbClr val="0000FF"/>
                </a:solidFill>
              </a:rPr>
              <a:t>Forgetting God’s Miracles and Provision:  </a:t>
            </a:r>
            <a:r>
              <a:rPr lang="en-GB" sz="2800" b="1" i="1" dirty="0"/>
              <a:t>Judges 2:10 NIV.  After that whole generation had been gathered to their ancestors, another generation grew up who knew neither the LORD nor what he had done for Israel.</a:t>
            </a:r>
          </a:p>
          <a:p>
            <a:pPr rtl="0"/>
            <a:endParaRPr lang="en-GB" sz="2800" b="1" dirty="0"/>
          </a:p>
          <a:p>
            <a:pPr rtl="0"/>
            <a:endParaRPr lang="en-GB" sz="2800" b="1" dirty="0"/>
          </a:p>
        </p:txBody>
      </p:sp>
    </p:spTree>
    <p:extLst>
      <p:ext uri="{BB962C8B-B14F-4D97-AF65-F5344CB8AC3E}">
        <p14:creationId xmlns:p14="http://schemas.microsoft.com/office/powerpoint/2010/main" val="167771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CE0A-B976-E6A8-EF9C-FFA2C4084E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5DDEFC-8734-7E39-4ECF-F48BE7EB7BC8}"/>
              </a:ext>
            </a:extLst>
          </p:cNvPr>
          <p:cNvSpPr>
            <a:spLocks noGrp="1"/>
          </p:cNvSpPr>
          <p:nvPr>
            <p:ph type="title"/>
          </p:nvPr>
        </p:nvSpPr>
        <p:spPr>
          <a:xfrm>
            <a:off x="1293813" y="260648"/>
            <a:ext cx="9601200" cy="792088"/>
          </a:xfrm>
        </p:spPr>
        <p:txBody>
          <a:bodyPr rtlCol="0" anchor="ctr">
            <a:noAutofit/>
          </a:bodyPr>
          <a:lstStyle/>
          <a:p>
            <a:pPr algn="ctr" rtl="0"/>
            <a:r>
              <a:rPr lang="en-gb" sz="4400" b="1" dirty="0">
                <a:solidFill>
                  <a:srgbClr val="0000FF"/>
                </a:solidFill>
              </a:rPr>
              <a:t>Joshua Represents Jesus!</a:t>
            </a:r>
          </a:p>
        </p:txBody>
      </p:sp>
      <p:sp>
        <p:nvSpPr>
          <p:cNvPr id="14" name="Content Placeholder 13">
            <a:extLst>
              <a:ext uri="{FF2B5EF4-FFF2-40B4-BE49-F238E27FC236}">
                <a16:creationId xmlns:a16="http://schemas.microsoft.com/office/drawing/2014/main" id="{92315507-807C-723B-9AD0-9E16D7AFB10D}"/>
              </a:ext>
            </a:extLst>
          </p:cNvPr>
          <p:cNvSpPr>
            <a:spLocks noGrp="1"/>
          </p:cNvSpPr>
          <p:nvPr>
            <p:ph idx="1"/>
          </p:nvPr>
        </p:nvSpPr>
        <p:spPr>
          <a:xfrm>
            <a:off x="1293813" y="1412776"/>
            <a:ext cx="9601200" cy="5040560"/>
          </a:xfrm>
        </p:spPr>
        <p:txBody>
          <a:bodyPr rtlCol="0">
            <a:normAutofit/>
          </a:bodyPr>
          <a:lstStyle/>
          <a:p>
            <a:pPr rtl="0"/>
            <a:r>
              <a:rPr lang="en-GB" sz="2800" b="1" dirty="0"/>
              <a:t>He was from the tribe of Ephraim and was Moses’ assistant and disciple</a:t>
            </a:r>
          </a:p>
          <a:p>
            <a:pPr rtl="0"/>
            <a:r>
              <a:rPr lang="en-GB" sz="2800" b="1" dirty="0"/>
              <a:t>He spent longer than Moses in the presence of the Lord – in the Tent of Meeting</a:t>
            </a:r>
          </a:p>
          <a:p>
            <a:pPr rtl="0"/>
            <a:r>
              <a:rPr lang="en-GB" sz="2800" b="1" dirty="0"/>
              <a:t>His name is based on </a:t>
            </a:r>
            <a:r>
              <a:rPr lang="en-GB" sz="2800" b="1" i="1" dirty="0"/>
              <a:t>‘Hoshea’ </a:t>
            </a:r>
            <a:r>
              <a:rPr lang="en-GB" sz="2800" b="1" dirty="0"/>
              <a:t>(‘salvation’) and it means ‘The Lord Saves’.  Same as the Greek word </a:t>
            </a:r>
            <a:r>
              <a:rPr lang="en-GB" sz="2800" b="1" i="1" dirty="0"/>
              <a:t>‘Jesus’ </a:t>
            </a:r>
          </a:p>
          <a:p>
            <a:pPr rtl="0"/>
            <a:r>
              <a:rPr lang="en-GB" sz="2800" b="1" dirty="0"/>
              <a:t>He was commander of God’s earthly armies, whilst Jesus is Commander in Chief of the Angel armies in heaven</a:t>
            </a:r>
          </a:p>
          <a:p>
            <a:pPr rtl="0"/>
            <a:r>
              <a:rPr lang="en-GB" sz="2800" b="1" dirty="0"/>
              <a:t>He led Israel into their rest and their inheritance – just as Jesus leads all saved believers into our heavenly rest</a:t>
            </a:r>
          </a:p>
          <a:p>
            <a:pPr rtl="0"/>
            <a:endParaRPr lang="en-GB" sz="2800" b="1" dirty="0"/>
          </a:p>
        </p:txBody>
      </p:sp>
    </p:spTree>
    <p:extLst>
      <p:ext uri="{BB962C8B-B14F-4D97-AF65-F5344CB8AC3E}">
        <p14:creationId xmlns:p14="http://schemas.microsoft.com/office/powerpoint/2010/main" val="225415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purl.org/dc/terms/"/>
    <ds:schemaRef ds:uri="http://purl.org/dc/dcmitype/"/>
    <ds:schemaRef ds:uri="4873beb7-5857-4685-be1f-d57550cc96cc"/>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64</TotalTime>
  <Words>1561</Words>
  <Application>Microsoft Office PowerPoint</Application>
  <PresentationFormat>Custom</PresentationFormat>
  <Paragraphs>86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Euphemia</vt:lpstr>
      <vt:lpstr>Serenity 16x9</vt:lpstr>
      <vt:lpstr>“Advancing the Kingdom and Holding Ground”  Lessons for TCF from the Book of Joshua  Joshua 1:1-18  “Joshua Takes Charge”  </vt:lpstr>
      <vt:lpstr>Today’s Agenda!</vt:lpstr>
      <vt:lpstr>Opening The Book of Joshua</vt:lpstr>
      <vt:lpstr>The Old Covenant vs The New</vt:lpstr>
      <vt:lpstr>What Is the Kingdom of God?</vt:lpstr>
      <vt:lpstr>Key Qualities in Advancing the Kingdom</vt:lpstr>
      <vt:lpstr>Three Big Mistakes!</vt:lpstr>
      <vt:lpstr>Joshua Represents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the Kingdom and Holding Ground”  Lessons for TCF from the Book of Joshua  Joshua 1:1-18  “Joshua Takes Charge”  </dc:title>
  <dc:creator>Andy Acreman</dc:creator>
  <cp:lastModifiedBy>Andy Acreman</cp:lastModifiedBy>
  <cp:revision>3</cp:revision>
  <cp:lastPrinted>2025-06-29T05:23:06Z</cp:lastPrinted>
  <dcterms:created xsi:type="dcterms:W3CDTF">2025-06-23T19:01:57Z</dcterms:created>
  <dcterms:modified xsi:type="dcterms:W3CDTF">2025-06-29T05:23:25Z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